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A5CFE-8AAD-417A-AD9C-194DDAA00917}" type="datetimeFigureOut">
              <a:rPr lang="en-US" smtClean="0"/>
              <a:t>7/18/2018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FCFC9-826D-46C8-9F0F-A5FAA30147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สี่เหลี่ยมผืนผ้า 31"/>
          <p:cNvSpPr/>
          <p:nvPr/>
        </p:nvSpPr>
        <p:spPr>
          <a:xfrm>
            <a:off x="4214810" y="2928934"/>
            <a:ext cx="4786346" cy="37862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สี่เหลี่ยมผืนผ้า 30"/>
          <p:cNvSpPr/>
          <p:nvPr/>
        </p:nvSpPr>
        <p:spPr>
          <a:xfrm>
            <a:off x="71438" y="2928934"/>
            <a:ext cx="4143372" cy="378621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14546" y="142852"/>
            <a:ext cx="4190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ขั้นตอนมอบอำนาจให้ ผอก./หัวหน้าหน่วยบริการดำเนินการผลิต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714356"/>
            <a:ext cx="1857388" cy="5232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err="1" smtClean="0">
                <a:latin typeface="TH SarabunPSK" pitchFamily="34" charset="-34"/>
                <a:cs typeface="TH SarabunPSK" pitchFamily="34" charset="-34"/>
              </a:rPr>
              <a:t>สป.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มอบอำนาจหน่วยบริการ </a:t>
            </a:r>
            <a:r>
              <a:rPr lang="th-TH" sz="1400" dirty="0" err="1" smtClean="0">
                <a:latin typeface="TH SarabunPSK" pitchFamily="34" charset="-34"/>
                <a:cs typeface="TH SarabunPSK" pitchFamily="34" charset="-34"/>
              </a:rPr>
              <a:t>สธ.</a:t>
            </a:r>
            <a:endParaRPr lang="en-GB" sz="14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GB" sz="1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GB" sz="1400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27 </a:t>
            </a:r>
            <a:r>
              <a:rPr lang="en-GB" sz="1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แห่ง ผลิตยาแผนโบราณ</a:t>
            </a:r>
            <a:endParaRPr lang="en-US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1500174"/>
            <a:ext cx="1785950" cy="10156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ผอก./หัวหน้าหน่วยบริการ </a:t>
            </a:r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27 แห่ง แต่งตั้งข้าราชการ ทำหน้าที่เป็นผู้ควบคุมรับผิดชอบในการผลิตยาแผนโบราณ 1 คน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1643050"/>
            <a:ext cx="203292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ผลิตเพื่อบริการผู้ป่วยที่มารับบริการ</a:t>
            </a:r>
          </a:p>
          <a:p>
            <a:endParaRPr lang="th-TH" sz="15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5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ผลิตเพื่อสนับสนุนหน่วยบริการอื่น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00892" y="1214422"/>
            <a:ext cx="857256" cy="124649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เมื่อได้รับหนังสือแจ้งการยืนยันขอรับการสนับสนุน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3071810"/>
            <a:ext cx="2685351" cy="3385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th-TH" sz="1600" b="1" u="sng" dirty="0" smtClean="0">
                <a:latin typeface="TH SarabunPSK" pitchFamily="34" charset="-34"/>
                <a:cs typeface="TH SarabunPSK" pitchFamily="34" charset="-34"/>
              </a:rPr>
              <a:t>ขั้นตอนการขอรับการสนับสนุนยาแผนโบราณ</a:t>
            </a:r>
            <a:endParaRPr lang="en-US" sz="1600" b="1" u="sng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571876"/>
            <a:ext cx="364333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1.หน่วยบริการประสงค์ขอรับการสนับสนุนแจ้งความประสงค์หน่วยบริการผลิต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4286256"/>
            <a:ext cx="364333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2.หน่วยบริการที่ผลิต ได้รับหนังสือ  - ดำเนินการผลิต</a:t>
            </a:r>
          </a:p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- ส่งมอบยา/แจ้งการส่งมอบพร้อมเก็บค่าใช้จ่าย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5000636"/>
            <a:ext cx="364333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3.หน่วยบริการที่ขอรับการสนับสนุน</a:t>
            </a:r>
          </a:p>
          <a:p>
            <a:r>
              <a:rPr lang="th-TH" sz="15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-แต่งตั้งคณะกรรมการตรวจการจ้างไม่น้อยกว่า 3 คน เพื่อตรวจรับยา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5715016"/>
            <a:ext cx="3643338" cy="78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4.หน่วยบริการที่ขอรับการสนับสนุน –ชำระค่าใช้จ่าย โดย</a:t>
            </a:r>
          </a:p>
          <a:p>
            <a:r>
              <a:rPr lang="th-TH" sz="15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 1.ทำบันทึกข้อความแจ้ง </a:t>
            </a:r>
            <a:r>
              <a:rPr lang="th-TH" sz="1500" dirty="0" err="1" smtClean="0">
                <a:latin typeface="TH SarabunPSK" pitchFamily="34" charset="-34"/>
                <a:cs typeface="TH SarabunPSK" pitchFamily="34" charset="-34"/>
              </a:rPr>
              <a:t>สสจ.</a:t>
            </a:r>
            <a:endParaRPr lang="th-TH" sz="15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15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 2.ทำหนังสือแจ้งหน่วยบริการผลิต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3071810"/>
            <a:ext cx="9717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b="1" u="sng" dirty="0" smtClean="0">
                <a:latin typeface="TH SarabunPSK" pitchFamily="34" charset="-34"/>
                <a:cs typeface="TH SarabunPSK" pitchFamily="34" charset="-34"/>
              </a:rPr>
              <a:t>การโอนขายบิล</a:t>
            </a:r>
            <a:endParaRPr lang="en-US" sz="1500" b="1" u="sng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14810" y="3571876"/>
            <a:ext cx="7143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500" b="1" dirty="0" err="1" smtClean="0">
                <a:latin typeface="TH SarabunPSK" pitchFamily="34" charset="-34"/>
                <a:cs typeface="TH SarabunPSK" pitchFamily="34" charset="-34"/>
              </a:rPr>
              <a:t>บช.</a:t>
            </a:r>
            <a:r>
              <a:rPr lang="th-TH" sz="1500" b="1" dirty="0" smtClean="0">
                <a:latin typeface="TH SarabunPSK" pitchFamily="34" charset="-34"/>
                <a:cs typeface="TH SarabunPSK" pitchFamily="34" charset="-34"/>
              </a:rPr>
              <a:t>04 </a:t>
            </a:r>
            <a:r>
              <a:rPr lang="en-GB" sz="1500" b="1" dirty="0" smtClean="0">
                <a:latin typeface="TH SarabunPSK" pitchFamily="34" charset="-34"/>
                <a:cs typeface="TH SarabunPSK" pitchFamily="34" charset="-34"/>
              </a:rPr>
              <a:t>RI </a:t>
            </a:r>
            <a:endParaRPr lang="en-US" sz="15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57752" y="3500438"/>
            <a:ext cx="785818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ศูนย์ต้นทุน  </a:t>
            </a:r>
          </a:p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1500" dirty="0" err="1" smtClean="0">
                <a:latin typeface="TH SarabunPSK" pitchFamily="34" charset="-34"/>
                <a:cs typeface="TH SarabunPSK" pitchFamily="34" charset="-34"/>
              </a:rPr>
              <a:t>สสจ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3429000"/>
            <a:ext cx="305404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RI  Cr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เงินฝากคลัง </a:t>
            </a:r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หน่วยบริการขอสนับสนุน (ผู้โอน)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57884" y="3714752"/>
            <a:ext cx="30460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PK  Dr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บัญชีเงินรับฝาก หน่วยบริการขอสนับสนุน (ผู้โอน)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57884" y="4071942"/>
            <a:ext cx="251703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PK  Dr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บัญชีเงินฝากคลัง หน่วยผลิต (ผู้รับโอน)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57884" y="4429132"/>
            <a:ext cx="248978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PK  </a:t>
            </a:r>
            <a:r>
              <a:rPr lang="en-GB" sz="1500" dirty="0">
                <a:latin typeface="TH SarabunPSK" pitchFamily="34" charset="-34"/>
                <a:cs typeface="TH SarabunPSK" pitchFamily="34" charset="-34"/>
              </a:rPr>
              <a:t>C</a:t>
            </a:r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บัญชีเงินรับฝาก หน่วยผลิต (ผู้รับ</a:t>
            </a:r>
            <a:r>
              <a:rPr lang="en-US" sz="1500" dirty="0" smtClean="0">
                <a:latin typeface="TH SarabunPSK" pitchFamily="34" charset="-34"/>
                <a:cs typeface="TH SarabunPSK" pitchFamily="34" charset="-34"/>
              </a:rPr>
              <a:t>[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โอน)</a:t>
            </a:r>
            <a:endParaRPr lang="en-US" sz="15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286248" y="4929198"/>
            <a:ext cx="10823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500" b="1" u="sng" dirty="0" smtClean="0">
                <a:latin typeface="TH SarabunPSK" pitchFamily="34" charset="-34"/>
                <a:cs typeface="TH SarabunPSK" pitchFamily="34" charset="-34"/>
              </a:rPr>
              <a:t>รายงานออก ดังนี้</a:t>
            </a:r>
            <a:endParaRPr lang="en-US" sz="1500" b="1" u="sng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6248" y="5286388"/>
            <a:ext cx="11430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th-TH" sz="1500" u="sng" dirty="0" smtClean="0">
                <a:latin typeface="TH SarabunPSK" pitchFamily="34" charset="-34"/>
                <a:cs typeface="TH SarabunPSK" pitchFamily="34" charset="-34"/>
              </a:rPr>
              <a:t>ผู้โอน    </a:t>
            </a:r>
          </a:p>
          <a:p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(ผู้ขอรับการ สนับสนุน)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29256" y="5286388"/>
            <a:ext cx="22300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Cr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เงินฝากคลัง  (1101020501)</a:t>
            </a:r>
          </a:p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Dr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เงินรับฝากของรัฐบาล (2111020101)</a:t>
            </a:r>
            <a:endParaRPr lang="en-US" sz="15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57686" y="5929330"/>
            <a:ext cx="10001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1500" u="sng" dirty="0" smtClean="0">
                <a:latin typeface="TH SarabunPSK" pitchFamily="34" charset="-34"/>
                <a:cs typeface="TH SarabunPSK" pitchFamily="34" charset="-34"/>
              </a:rPr>
              <a:t>ผู้รับโอน    </a:t>
            </a:r>
          </a:p>
          <a:p>
            <a:r>
              <a:rPr lang="th-TH" sz="1200" dirty="0" smtClean="0">
                <a:latin typeface="TH SarabunPSK" pitchFamily="34" charset="-34"/>
                <a:cs typeface="TH SarabunPSK" pitchFamily="34" charset="-34"/>
              </a:rPr>
              <a:t>       (ผู้ผลิต)</a:t>
            </a:r>
            <a:endParaRPr lang="en-US" sz="1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57818" y="5929330"/>
            <a:ext cx="22300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dirty="0">
                <a:latin typeface="TH SarabunPSK" pitchFamily="34" charset="-34"/>
                <a:cs typeface="TH SarabunPSK" pitchFamily="34" charset="-34"/>
              </a:rPr>
              <a:t>D</a:t>
            </a:r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เงินฝากคลัง  (1101020501)</a:t>
            </a:r>
          </a:p>
          <a:p>
            <a:r>
              <a:rPr lang="en-GB" sz="1500" dirty="0" smtClean="0">
                <a:latin typeface="TH SarabunPSK" pitchFamily="34" charset="-34"/>
                <a:cs typeface="TH SarabunPSK" pitchFamily="34" charset="-34"/>
              </a:rPr>
              <a:t>Cr </a:t>
            </a:r>
            <a:r>
              <a:rPr lang="th-TH" sz="1500" dirty="0" smtClean="0">
                <a:latin typeface="TH SarabunPSK" pitchFamily="34" charset="-34"/>
                <a:cs typeface="TH SarabunPSK" pitchFamily="34" charset="-34"/>
              </a:rPr>
              <a:t>เงินรับฝากของรัฐบาล (2111020101)</a:t>
            </a:r>
            <a:endParaRPr lang="en-US" sz="1500" dirty="0" smtClean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2" name="ลูกศรเชื่อมต่อแบบตรง 41"/>
          <p:cNvCxnSpPr/>
          <p:nvPr/>
        </p:nvCxnSpPr>
        <p:spPr>
          <a:xfrm rot="5400000">
            <a:off x="3536943" y="1392223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ลูกศรเชื่อมต่อแบบตรง 42"/>
          <p:cNvCxnSpPr/>
          <p:nvPr/>
        </p:nvCxnSpPr>
        <p:spPr>
          <a:xfrm>
            <a:off x="4572000" y="2285992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ลูกศรเชื่อมต่อแบบตรง 43"/>
          <p:cNvCxnSpPr/>
          <p:nvPr/>
        </p:nvCxnSpPr>
        <p:spPr>
          <a:xfrm>
            <a:off x="4572000" y="1857364"/>
            <a:ext cx="214314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279</Words>
  <Application>Microsoft Office PowerPoint</Application>
  <PresentationFormat>นำเสนอทางหน้าจอ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</vt:i4>
      </vt:variant>
    </vt:vector>
  </HeadingPairs>
  <TitlesOfParts>
    <vt:vector size="2" baseType="lpstr">
      <vt:lpstr>ชุดรูปแบบของ Office</vt:lpstr>
      <vt:lpstr>ภาพนิ่ง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User</dc:creator>
  <cp:lastModifiedBy>User</cp:lastModifiedBy>
  <cp:revision>21</cp:revision>
  <dcterms:created xsi:type="dcterms:W3CDTF">2018-07-18T06:09:20Z</dcterms:created>
  <dcterms:modified xsi:type="dcterms:W3CDTF">2018-07-18T09:32:04Z</dcterms:modified>
</cp:coreProperties>
</file>